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62" r:id="rId3"/>
    <p:sldId id="263" r:id="rId4"/>
    <p:sldId id="264" r:id="rId5"/>
    <p:sldId id="265" r:id="rId6"/>
    <p:sldId id="261" r:id="rId7"/>
    <p:sldId id="268" r:id="rId8"/>
    <p:sldId id="269" r:id="rId9"/>
    <p:sldId id="270" r:id="rId10"/>
    <p:sldId id="271" r:id="rId11"/>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6" autoAdjust="0"/>
    <p:restoredTop sz="94660"/>
  </p:normalViewPr>
  <p:slideViewPr>
    <p:cSldViewPr snapToGrid="0">
      <p:cViewPr varScale="1">
        <p:scale>
          <a:sx n="78" d="100"/>
          <a:sy n="78" d="100"/>
        </p:scale>
        <p:origin x="208" y="4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viewProps" Target="viewProps.xml" /><Relationship Id="rId3" Type="http://schemas.openxmlformats.org/officeDocument/2006/relationships/slide" Target="slides/slide2.xml" /><Relationship Id="rId7" Type="http://schemas.openxmlformats.org/officeDocument/2006/relationships/slide" Target="slides/slide6.xml" /><Relationship Id="rId12" Type="http://schemas.openxmlformats.org/officeDocument/2006/relationships/presProps" Target="presProps.xml" /><Relationship Id="rId2" Type="http://schemas.openxmlformats.org/officeDocument/2006/relationships/slide" Target="slides/slide1.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5" Type="http://schemas.openxmlformats.org/officeDocument/2006/relationships/slide" Target="slides/slide4.xml" /><Relationship Id="rId15" Type="http://schemas.openxmlformats.org/officeDocument/2006/relationships/tableStyles" Target="tableStyles.xml" /><Relationship Id="rId10" Type="http://schemas.openxmlformats.org/officeDocument/2006/relationships/slide" Target="slides/slide9.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theme" Target="theme/theme1.xml" /></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s-MX"/>
          </a:p>
        </p:txBody>
      </p:sp>
      <p:sp>
        <p:nvSpPr>
          <p:cNvPr id="4" name="Marcador de fecha 3"/>
          <p:cNvSpPr>
            <a:spLocks noGrp="1"/>
          </p:cNvSpPr>
          <p:nvPr>
            <p:ph type="dt" sz="half" idx="10"/>
          </p:nvPr>
        </p:nvSpPr>
        <p:spPr/>
        <p:txBody>
          <a:bodyPr/>
          <a:lstStyle/>
          <a:p>
            <a:fld id="{C65354CA-0317-4A9A-A41B-AF449933FF96}" type="datetimeFigureOut">
              <a:rPr lang="es-MX" smtClean="0"/>
              <a:t>23/01/2022</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0536C2CD-7959-41F2-9AB9-6E4053F4B2D5}" type="slidenum">
              <a:rPr lang="es-MX" smtClean="0"/>
              <a:t>‹Nº›</a:t>
            </a:fld>
            <a:endParaRPr lang="es-MX"/>
          </a:p>
        </p:txBody>
      </p:sp>
    </p:spTree>
    <p:extLst>
      <p:ext uri="{BB962C8B-B14F-4D97-AF65-F5344CB8AC3E}">
        <p14:creationId xmlns:p14="http://schemas.microsoft.com/office/powerpoint/2010/main" val="39834531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C65354CA-0317-4A9A-A41B-AF449933FF96}" type="datetimeFigureOut">
              <a:rPr lang="es-MX" smtClean="0"/>
              <a:t>23/01/2022</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0536C2CD-7959-41F2-9AB9-6E4053F4B2D5}" type="slidenum">
              <a:rPr lang="es-MX" smtClean="0"/>
              <a:t>‹Nº›</a:t>
            </a:fld>
            <a:endParaRPr lang="es-MX"/>
          </a:p>
        </p:txBody>
      </p:sp>
    </p:spTree>
    <p:extLst>
      <p:ext uri="{BB962C8B-B14F-4D97-AF65-F5344CB8AC3E}">
        <p14:creationId xmlns:p14="http://schemas.microsoft.com/office/powerpoint/2010/main" val="176992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C65354CA-0317-4A9A-A41B-AF449933FF96}" type="datetimeFigureOut">
              <a:rPr lang="es-MX" smtClean="0"/>
              <a:t>23/01/2022</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0536C2CD-7959-41F2-9AB9-6E4053F4B2D5}" type="slidenum">
              <a:rPr lang="es-MX" smtClean="0"/>
              <a:t>‹Nº›</a:t>
            </a:fld>
            <a:endParaRPr lang="es-MX"/>
          </a:p>
        </p:txBody>
      </p:sp>
    </p:spTree>
    <p:extLst>
      <p:ext uri="{BB962C8B-B14F-4D97-AF65-F5344CB8AC3E}">
        <p14:creationId xmlns:p14="http://schemas.microsoft.com/office/powerpoint/2010/main" val="400407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C65354CA-0317-4A9A-A41B-AF449933FF96}" type="datetimeFigureOut">
              <a:rPr lang="es-MX" smtClean="0"/>
              <a:t>23/01/2022</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0536C2CD-7959-41F2-9AB9-6E4053F4B2D5}" type="slidenum">
              <a:rPr lang="es-MX" smtClean="0"/>
              <a:t>‹Nº›</a:t>
            </a:fld>
            <a:endParaRPr lang="es-MX"/>
          </a:p>
        </p:txBody>
      </p:sp>
    </p:spTree>
    <p:extLst>
      <p:ext uri="{BB962C8B-B14F-4D97-AF65-F5344CB8AC3E}">
        <p14:creationId xmlns:p14="http://schemas.microsoft.com/office/powerpoint/2010/main" val="2817474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C65354CA-0317-4A9A-A41B-AF449933FF96}" type="datetimeFigureOut">
              <a:rPr lang="es-MX" smtClean="0"/>
              <a:t>23/01/2022</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0536C2CD-7959-41F2-9AB9-6E4053F4B2D5}" type="slidenum">
              <a:rPr lang="es-MX" smtClean="0"/>
              <a:t>‹Nº›</a:t>
            </a:fld>
            <a:endParaRPr lang="es-MX"/>
          </a:p>
        </p:txBody>
      </p:sp>
    </p:spTree>
    <p:extLst>
      <p:ext uri="{BB962C8B-B14F-4D97-AF65-F5344CB8AC3E}">
        <p14:creationId xmlns:p14="http://schemas.microsoft.com/office/powerpoint/2010/main" val="3676006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p:cNvSpPr>
            <a:spLocks noGrp="1"/>
          </p:cNvSpPr>
          <p:nvPr>
            <p:ph type="dt" sz="half" idx="10"/>
          </p:nvPr>
        </p:nvSpPr>
        <p:spPr/>
        <p:txBody>
          <a:bodyPr/>
          <a:lstStyle/>
          <a:p>
            <a:fld id="{C65354CA-0317-4A9A-A41B-AF449933FF96}" type="datetimeFigureOut">
              <a:rPr lang="es-MX" smtClean="0"/>
              <a:t>23/01/2022</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0536C2CD-7959-41F2-9AB9-6E4053F4B2D5}" type="slidenum">
              <a:rPr lang="es-MX" smtClean="0"/>
              <a:t>‹Nº›</a:t>
            </a:fld>
            <a:endParaRPr lang="es-MX"/>
          </a:p>
        </p:txBody>
      </p:sp>
    </p:spTree>
    <p:extLst>
      <p:ext uri="{BB962C8B-B14F-4D97-AF65-F5344CB8AC3E}">
        <p14:creationId xmlns:p14="http://schemas.microsoft.com/office/powerpoint/2010/main" val="5152502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p:cNvSpPr>
            <a:spLocks noGrp="1"/>
          </p:cNvSpPr>
          <p:nvPr>
            <p:ph type="dt" sz="half" idx="10"/>
          </p:nvPr>
        </p:nvSpPr>
        <p:spPr/>
        <p:txBody>
          <a:bodyPr/>
          <a:lstStyle/>
          <a:p>
            <a:fld id="{C65354CA-0317-4A9A-A41B-AF449933FF96}" type="datetimeFigureOut">
              <a:rPr lang="es-MX" smtClean="0"/>
              <a:t>23/01/2022</a:t>
            </a:fld>
            <a:endParaRPr lang="es-MX"/>
          </a:p>
        </p:txBody>
      </p:sp>
      <p:sp>
        <p:nvSpPr>
          <p:cNvPr id="8" name="Marcador de pie de página 7"/>
          <p:cNvSpPr>
            <a:spLocks noGrp="1"/>
          </p:cNvSpPr>
          <p:nvPr>
            <p:ph type="ftr" sz="quarter" idx="11"/>
          </p:nvPr>
        </p:nvSpPr>
        <p:spPr/>
        <p:txBody>
          <a:bodyPr/>
          <a:lstStyle/>
          <a:p>
            <a:endParaRPr lang="es-MX"/>
          </a:p>
        </p:txBody>
      </p:sp>
      <p:sp>
        <p:nvSpPr>
          <p:cNvPr id="9" name="Marcador de número de diapositiva 8"/>
          <p:cNvSpPr>
            <a:spLocks noGrp="1"/>
          </p:cNvSpPr>
          <p:nvPr>
            <p:ph type="sldNum" sz="quarter" idx="12"/>
          </p:nvPr>
        </p:nvSpPr>
        <p:spPr/>
        <p:txBody>
          <a:bodyPr/>
          <a:lstStyle/>
          <a:p>
            <a:fld id="{0536C2CD-7959-41F2-9AB9-6E4053F4B2D5}" type="slidenum">
              <a:rPr lang="es-MX" smtClean="0"/>
              <a:t>‹Nº›</a:t>
            </a:fld>
            <a:endParaRPr lang="es-MX"/>
          </a:p>
        </p:txBody>
      </p:sp>
    </p:spTree>
    <p:extLst>
      <p:ext uri="{BB962C8B-B14F-4D97-AF65-F5344CB8AC3E}">
        <p14:creationId xmlns:p14="http://schemas.microsoft.com/office/powerpoint/2010/main" val="2538076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fecha 2"/>
          <p:cNvSpPr>
            <a:spLocks noGrp="1"/>
          </p:cNvSpPr>
          <p:nvPr>
            <p:ph type="dt" sz="half" idx="10"/>
          </p:nvPr>
        </p:nvSpPr>
        <p:spPr/>
        <p:txBody>
          <a:bodyPr/>
          <a:lstStyle/>
          <a:p>
            <a:fld id="{C65354CA-0317-4A9A-A41B-AF449933FF96}" type="datetimeFigureOut">
              <a:rPr lang="es-MX" smtClean="0"/>
              <a:t>23/01/2022</a:t>
            </a:fld>
            <a:endParaRPr lang="es-MX"/>
          </a:p>
        </p:txBody>
      </p:sp>
      <p:sp>
        <p:nvSpPr>
          <p:cNvPr id="4" name="Marcador de pie de página 3"/>
          <p:cNvSpPr>
            <a:spLocks noGrp="1"/>
          </p:cNvSpPr>
          <p:nvPr>
            <p:ph type="ftr" sz="quarter" idx="11"/>
          </p:nvPr>
        </p:nvSpPr>
        <p:spPr/>
        <p:txBody>
          <a:bodyPr/>
          <a:lstStyle/>
          <a:p>
            <a:endParaRPr lang="es-MX"/>
          </a:p>
        </p:txBody>
      </p:sp>
      <p:sp>
        <p:nvSpPr>
          <p:cNvPr id="5" name="Marcador de número de diapositiva 4"/>
          <p:cNvSpPr>
            <a:spLocks noGrp="1"/>
          </p:cNvSpPr>
          <p:nvPr>
            <p:ph type="sldNum" sz="quarter" idx="12"/>
          </p:nvPr>
        </p:nvSpPr>
        <p:spPr/>
        <p:txBody>
          <a:bodyPr/>
          <a:lstStyle/>
          <a:p>
            <a:fld id="{0536C2CD-7959-41F2-9AB9-6E4053F4B2D5}" type="slidenum">
              <a:rPr lang="es-MX" smtClean="0"/>
              <a:t>‹Nº›</a:t>
            </a:fld>
            <a:endParaRPr lang="es-MX"/>
          </a:p>
        </p:txBody>
      </p:sp>
    </p:spTree>
    <p:extLst>
      <p:ext uri="{BB962C8B-B14F-4D97-AF65-F5344CB8AC3E}">
        <p14:creationId xmlns:p14="http://schemas.microsoft.com/office/powerpoint/2010/main" val="3749337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C65354CA-0317-4A9A-A41B-AF449933FF96}" type="datetimeFigureOut">
              <a:rPr lang="es-MX" smtClean="0"/>
              <a:t>23/01/2022</a:t>
            </a:fld>
            <a:endParaRPr lang="es-MX"/>
          </a:p>
        </p:txBody>
      </p:sp>
      <p:sp>
        <p:nvSpPr>
          <p:cNvPr id="3" name="Marcador de pie de página 2"/>
          <p:cNvSpPr>
            <a:spLocks noGrp="1"/>
          </p:cNvSpPr>
          <p:nvPr>
            <p:ph type="ftr" sz="quarter" idx="11"/>
          </p:nvPr>
        </p:nvSpPr>
        <p:spPr/>
        <p:txBody>
          <a:bodyPr/>
          <a:lstStyle/>
          <a:p>
            <a:endParaRPr lang="es-MX"/>
          </a:p>
        </p:txBody>
      </p:sp>
      <p:sp>
        <p:nvSpPr>
          <p:cNvPr id="4" name="Marcador de número de diapositiva 3"/>
          <p:cNvSpPr>
            <a:spLocks noGrp="1"/>
          </p:cNvSpPr>
          <p:nvPr>
            <p:ph type="sldNum" sz="quarter" idx="12"/>
          </p:nvPr>
        </p:nvSpPr>
        <p:spPr/>
        <p:txBody>
          <a:bodyPr/>
          <a:lstStyle/>
          <a:p>
            <a:fld id="{0536C2CD-7959-41F2-9AB9-6E4053F4B2D5}" type="slidenum">
              <a:rPr lang="es-MX" smtClean="0"/>
              <a:t>‹Nº›</a:t>
            </a:fld>
            <a:endParaRPr lang="es-MX"/>
          </a:p>
        </p:txBody>
      </p:sp>
    </p:spTree>
    <p:extLst>
      <p:ext uri="{BB962C8B-B14F-4D97-AF65-F5344CB8AC3E}">
        <p14:creationId xmlns:p14="http://schemas.microsoft.com/office/powerpoint/2010/main" val="3324969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C65354CA-0317-4A9A-A41B-AF449933FF96}" type="datetimeFigureOut">
              <a:rPr lang="es-MX" smtClean="0"/>
              <a:t>23/01/2022</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0536C2CD-7959-41F2-9AB9-6E4053F4B2D5}" type="slidenum">
              <a:rPr lang="es-MX" smtClean="0"/>
              <a:t>‹Nº›</a:t>
            </a:fld>
            <a:endParaRPr lang="es-MX"/>
          </a:p>
        </p:txBody>
      </p:sp>
    </p:spTree>
    <p:extLst>
      <p:ext uri="{BB962C8B-B14F-4D97-AF65-F5344CB8AC3E}">
        <p14:creationId xmlns:p14="http://schemas.microsoft.com/office/powerpoint/2010/main" val="12353082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C65354CA-0317-4A9A-A41B-AF449933FF96}" type="datetimeFigureOut">
              <a:rPr lang="es-MX" smtClean="0"/>
              <a:t>23/01/2022</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0536C2CD-7959-41F2-9AB9-6E4053F4B2D5}" type="slidenum">
              <a:rPr lang="es-MX" smtClean="0"/>
              <a:t>‹Nº›</a:t>
            </a:fld>
            <a:endParaRPr lang="es-MX"/>
          </a:p>
        </p:txBody>
      </p:sp>
    </p:spTree>
    <p:extLst>
      <p:ext uri="{BB962C8B-B14F-4D97-AF65-F5344CB8AC3E}">
        <p14:creationId xmlns:p14="http://schemas.microsoft.com/office/powerpoint/2010/main" val="2406759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5354CA-0317-4A9A-A41B-AF449933FF96}" type="datetimeFigureOut">
              <a:rPr lang="es-MX" smtClean="0"/>
              <a:t>23/01/2022</a:t>
            </a:fld>
            <a:endParaRPr lang="es-MX"/>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36C2CD-7959-41F2-9AB9-6E4053F4B2D5}" type="slidenum">
              <a:rPr lang="es-MX" smtClean="0"/>
              <a:t>‹Nº›</a:t>
            </a:fld>
            <a:endParaRPr lang="es-MX"/>
          </a:p>
        </p:txBody>
      </p:sp>
    </p:spTree>
    <p:extLst>
      <p:ext uri="{BB962C8B-B14F-4D97-AF65-F5344CB8AC3E}">
        <p14:creationId xmlns:p14="http://schemas.microsoft.com/office/powerpoint/2010/main" val="17685636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 /><Relationship Id="rId2" Type="http://schemas.openxmlformats.org/officeDocument/2006/relationships/image" Target="../media/image1.tiff" /><Relationship Id="rId1" Type="http://schemas.openxmlformats.org/officeDocument/2006/relationships/slideLayout" Target="../slideLayouts/slideLayout2.xml"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A7D3D9-4145-C347-9BF8-AA5F919FE951}"/>
              </a:ext>
            </a:extLst>
          </p:cNvPr>
          <p:cNvSpPr>
            <a:spLocks noGrp="1"/>
          </p:cNvSpPr>
          <p:nvPr>
            <p:ph type="title"/>
          </p:nvPr>
        </p:nvSpPr>
        <p:spPr/>
        <p:txBody>
          <a:bodyPr/>
          <a:lstStyle/>
          <a:p>
            <a:pPr algn="ctr"/>
            <a:r>
              <a:rPr lang="es-MX" b="1" dirty="0">
                <a:solidFill>
                  <a:schemeClr val="bg1">
                    <a:lumMod val="50000"/>
                  </a:schemeClr>
                </a:solidFill>
                <a:latin typeface="Arial" panose="020B0604020202020204" pitchFamily="34" charset="0"/>
                <a:cs typeface="Arial" panose="020B0604020202020204" pitchFamily="34" charset="0"/>
              </a:rPr>
              <a:t>RUEDA DE PRENSA 24.01.22</a:t>
            </a:r>
            <a:endParaRPr lang="es-MX" dirty="0">
              <a:solidFill>
                <a:schemeClr val="bg1">
                  <a:lumMod val="50000"/>
                </a:schemeClr>
              </a:solidFill>
            </a:endParaRPr>
          </a:p>
        </p:txBody>
      </p:sp>
      <p:pic>
        <p:nvPicPr>
          <p:cNvPr id="4" name="Marcador de contenido 3">
            <a:extLst>
              <a:ext uri="{FF2B5EF4-FFF2-40B4-BE49-F238E27FC236}">
                <a16:creationId xmlns:a16="http://schemas.microsoft.com/office/drawing/2014/main" id="{FEE6E480-94F7-814B-9DFA-A51E72CB0569}"/>
              </a:ext>
            </a:extLst>
          </p:cNvPr>
          <p:cNvPicPr>
            <a:picLocks noGrp="1" noChangeAspect="1"/>
          </p:cNvPicPr>
          <p:nvPr>
            <p:ph idx="1"/>
          </p:nvPr>
        </p:nvPicPr>
        <p:blipFill>
          <a:blip r:embed="rId2"/>
          <a:stretch>
            <a:fillRect/>
          </a:stretch>
        </p:blipFill>
        <p:spPr>
          <a:xfrm>
            <a:off x="2131427" y="3438242"/>
            <a:ext cx="4070708" cy="2208146"/>
          </a:xfrm>
          <a:prstGeom prst="rect">
            <a:avLst/>
          </a:prstGeom>
        </p:spPr>
      </p:pic>
      <p:pic>
        <p:nvPicPr>
          <p:cNvPr id="5" name="Imagen 4">
            <a:extLst>
              <a:ext uri="{FF2B5EF4-FFF2-40B4-BE49-F238E27FC236}">
                <a16:creationId xmlns:a16="http://schemas.microsoft.com/office/drawing/2014/main" id="{58B39573-A126-184B-9853-0B4AD1186A7F}"/>
              </a:ext>
            </a:extLst>
          </p:cNvPr>
          <p:cNvPicPr>
            <a:picLocks noChangeAspect="1"/>
          </p:cNvPicPr>
          <p:nvPr/>
        </p:nvPicPr>
        <p:blipFill>
          <a:blip r:embed="rId3"/>
          <a:stretch>
            <a:fillRect/>
          </a:stretch>
        </p:blipFill>
        <p:spPr>
          <a:xfrm>
            <a:off x="7012214" y="3238550"/>
            <a:ext cx="3242129" cy="2912421"/>
          </a:xfrm>
          <a:prstGeom prst="rect">
            <a:avLst/>
          </a:prstGeom>
        </p:spPr>
      </p:pic>
      <p:sp>
        <p:nvSpPr>
          <p:cNvPr id="6" name="Rectángulo 5">
            <a:extLst>
              <a:ext uri="{FF2B5EF4-FFF2-40B4-BE49-F238E27FC236}">
                <a16:creationId xmlns:a16="http://schemas.microsoft.com/office/drawing/2014/main" id="{9E121462-5D2C-5349-9F46-1EAD4FCCC812}"/>
              </a:ext>
            </a:extLst>
          </p:cNvPr>
          <p:cNvSpPr/>
          <p:nvPr/>
        </p:nvSpPr>
        <p:spPr>
          <a:xfrm>
            <a:off x="1050471" y="1668890"/>
            <a:ext cx="10303329" cy="1569660"/>
          </a:xfrm>
          <a:prstGeom prst="rect">
            <a:avLst/>
          </a:prstGeom>
        </p:spPr>
        <p:txBody>
          <a:bodyPr wrap="square">
            <a:spAutoFit/>
          </a:bodyPr>
          <a:lstStyle/>
          <a:p>
            <a:pPr algn="ctr"/>
            <a:r>
              <a:rPr lang="es-MX" sz="3200" b="1" dirty="0">
                <a:latin typeface="Arial" panose="020B0604020202020204" pitchFamily="34" charset="0"/>
                <a:cs typeface="Arial" panose="020B0604020202020204" pitchFamily="34" charset="0"/>
              </a:rPr>
              <a:t>Ratificar negativa de trabajadores a la inversión de la Ciudad Judicial Laboral, con dinero de los trabajadores al servicio del estado.</a:t>
            </a:r>
            <a:endParaRPr lang="es-MX" sz="3200" dirty="0"/>
          </a:p>
        </p:txBody>
      </p:sp>
    </p:spTree>
    <p:extLst>
      <p:ext uri="{BB962C8B-B14F-4D97-AF65-F5344CB8AC3E}">
        <p14:creationId xmlns:p14="http://schemas.microsoft.com/office/powerpoint/2010/main" val="4198776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8C3F443-40D0-A444-93F3-6F6C39FD4BF4}"/>
              </a:ext>
            </a:extLst>
          </p:cNvPr>
          <p:cNvSpPr>
            <a:spLocks noGrp="1"/>
          </p:cNvSpPr>
          <p:nvPr>
            <p:ph type="title"/>
          </p:nvPr>
        </p:nvSpPr>
        <p:spPr/>
        <p:txBody>
          <a:bodyPr/>
          <a:lstStyle/>
          <a:p>
            <a:pPr algn="ctr"/>
            <a:r>
              <a:rPr lang="es-MX" b="1" dirty="0">
                <a:latin typeface="Arial" panose="020B0604020202020204" pitchFamily="34" charset="0"/>
                <a:cs typeface="Arial" panose="020B0604020202020204" pitchFamily="34" charset="0"/>
              </a:rPr>
              <a:t>RUEDA DE PRENSA 24.01.22</a:t>
            </a:r>
            <a:endParaRPr lang="es-MX" dirty="0"/>
          </a:p>
        </p:txBody>
      </p:sp>
      <p:sp>
        <p:nvSpPr>
          <p:cNvPr id="3" name="Marcador de contenido 2">
            <a:extLst>
              <a:ext uri="{FF2B5EF4-FFF2-40B4-BE49-F238E27FC236}">
                <a16:creationId xmlns:a16="http://schemas.microsoft.com/office/drawing/2014/main" id="{93F946DF-15A3-9E4C-927D-597F400F43D2}"/>
              </a:ext>
            </a:extLst>
          </p:cNvPr>
          <p:cNvSpPr>
            <a:spLocks noGrp="1"/>
          </p:cNvSpPr>
          <p:nvPr>
            <p:ph idx="1"/>
          </p:nvPr>
        </p:nvSpPr>
        <p:spPr/>
        <p:txBody>
          <a:bodyPr>
            <a:normAutofit lnSpcReduction="10000"/>
          </a:bodyPr>
          <a:lstStyle/>
          <a:p>
            <a:pPr marL="514350" indent="-514350">
              <a:buFont typeface="+mj-lt"/>
              <a:buAutoNum type="arabicPeriod" startAt="17"/>
            </a:pPr>
            <a:r>
              <a:rPr lang="es-MX" dirty="0"/>
              <a:t>La página 8 del documento “PROYECTO CIUDAD JUDICIAL LABORAL JALISCO”, dice en el punto “2.- El Gobierno del Estado como el Municipio de Zapopan tienen estimada la inversión de 254 mdp en infraestructura vial, pavimentación y concreto hidráulico, banquetas, cruces seguros, renovación de red hidrosanitaria, iluminación y señalética.”, en cuestión de dos páginas, ya hay una diferencia de 62 mdp respecto a la inversión que realizarían los gobiernos estatal y municipal,</a:t>
            </a:r>
          </a:p>
          <a:p>
            <a:pPr marL="514350" indent="-514350">
              <a:buFont typeface="+mj-lt"/>
              <a:buAutoNum type="alphaLcPeriod"/>
            </a:pPr>
            <a:r>
              <a:rPr lang="es-MX" b="1" dirty="0"/>
              <a:t>¿Realmente alguien ya tiene un proyecto de inversión referente al tema por escrito? </a:t>
            </a:r>
          </a:p>
          <a:p>
            <a:pPr marL="514350" indent="-514350">
              <a:buFont typeface="+mj-lt"/>
              <a:buAutoNum type="alphaLcPeriod"/>
            </a:pPr>
            <a:r>
              <a:rPr lang="es-MX" b="1" dirty="0"/>
              <a:t>¿Existe un acuerdo firmado con ambos gobiernos?</a:t>
            </a:r>
          </a:p>
          <a:p>
            <a:endParaRPr lang="es-MX" dirty="0"/>
          </a:p>
        </p:txBody>
      </p:sp>
    </p:spTree>
    <p:extLst>
      <p:ext uri="{BB962C8B-B14F-4D97-AF65-F5344CB8AC3E}">
        <p14:creationId xmlns:p14="http://schemas.microsoft.com/office/powerpoint/2010/main" val="11321435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6725C6-E7F0-4448-9486-B660009396D0}"/>
              </a:ext>
            </a:extLst>
          </p:cNvPr>
          <p:cNvSpPr>
            <a:spLocks noGrp="1"/>
          </p:cNvSpPr>
          <p:nvPr>
            <p:ph type="title"/>
          </p:nvPr>
        </p:nvSpPr>
        <p:spPr>
          <a:xfrm>
            <a:off x="838200" y="0"/>
            <a:ext cx="10515600" cy="1812471"/>
          </a:xfrm>
        </p:spPr>
        <p:txBody>
          <a:bodyPr>
            <a:normAutofit/>
          </a:bodyPr>
          <a:lstStyle/>
          <a:p>
            <a:pPr algn="ctr"/>
            <a:r>
              <a:rPr lang="es-MX" b="1" dirty="0">
                <a:latin typeface="Arial" panose="020B0604020202020204" pitchFamily="34" charset="0"/>
                <a:cs typeface="Arial" panose="020B0604020202020204" pitchFamily="34" charset="0"/>
              </a:rPr>
              <a:t>RUEDA DE PRENSA 24.01.22</a:t>
            </a:r>
          </a:p>
        </p:txBody>
      </p:sp>
      <p:sp>
        <p:nvSpPr>
          <p:cNvPr id="3" name="Marcador de contenido 2">
            <a:extLst>
              <a:ext uri="{FF2B5EF4-FFF2-40B4-BE49-F238E27FC236}">
                <a16:creationId xmlns:a16="http://schemas.microsoft.com/office/drawing/2014/main" id="{032105FC-EACB-2F4D-9A80-C61FAEBDC925}"/>
              </a:ext>
            </a:extLst>
          </p:cNvPr>
          <p:cNvSpPr>
            <a:spLocks noGrp="1"/>
          </p:cNvSpPr>
          <p:nvPr>
            <p:ph idx="1"/>
          </p:nvPr>
        </p:nvSpPr>
        <p:spPr>
          <a:xfrm>
            <a:off x="838200" y="1988910"/>
            <a:ext cx="10515600" cy="4351338"/>
          </a:xfrm>
        </p:spPr>
        <p:txBody>
          <a:bodyPr>
            <a:normAutofit/>
          </a:bodyPr>
          <a:lstStyle/>
          <a:p>
            <a:pPr marL="0" indent="0" algn="just">
              <a:buNone/>
            </a:pPr>
            <a:r>
              <a:rPr lang="es-MX" dirty="0"/>
              <a:t>1.- ¿Porqué con el dinero de los trabajadores?</a:t>
            </a:r>
          </a:p>
          <a:p>
            <a:pPr marL="0" indent="0" algn="just">
              <a:buNone/>
            </a:pPr>
            <a:r>
              <a:rPr lang="es-MX" dirty="0"/>
              <a:t>2.- El valor del predio a partir de 01 de Junio del 2020 es de </a:t>
            </a:r>
            <a:r>
              <a:rPr lang="es-MX" b="1" dirty="0"/>
              <a:t>$160,095,847.60</a:t>
            </a:r>
            <a:r>
              <a:rPr lang="es-MX" dirty="0"/>
              <a:t>, el cual se obtuvo a traves de la dación el pago por parte del OPD Servicios y Transportes, teniendo una superficie total de 56,704 mts cuadrados. Fuente página 19, sesión extraordinaria 01/2022 del 19 de enero de 2022.</a:t>
            </a:r>
          </a:p>
          <a:p>
            <a:pPr algn="just"/>
            <a:r>
              <a:rPr lang="es-MX" dirty="0"/>
              <a:t>Agosto del 2021, el valor total del inmueble es de </a:t>
            </a:r>
            <a:r>
              <a:rPr lang="es-MX" b="1" dirty="0"/>
              <a:t>$215,475,200.00</a:t>
            </a:r>
            <a:r>
              <a:rPr lang="es-MX" dirty="0"/>
              <a:t>, es decir, 14 meses después, con un nuevo avalúo, incremento su valor en </a:t>
            </a:r>
            <a:r>
              <a:rPr lang="es-MX" b="1" dirty="0"/>
              <a:t>$55,379,353.4</a:t>
            </a:r>
            <a:r>
              <a:rPr lang="es-MX" dirty="0"/>
              <a:t>, tuvo un incremento de </a:t>
            </a:r>
            <a:r>
              <a:rPr lang="es-MX" b="1" dirty="0"/>
              <a:t>34.59%.</a:t>
            </a:r>
            <a:r>
              <a:rPr lang="es-MX" dirty="0"/>
              <a:t> Fuente página 21, sesión extraordinaria 01/2022 del 19 de enero de 2022.</a:t>
            </a:r>
          </a:p>
          <a:p>
            <a:pPr algn="just"/>
            <a:endParaRPr lang="es-MX" dirty="0"/>
          </a:p>
        </p:txBody>
      </p:sp>
    </p:spTree>
    <p:extLst>
      <p:ext uri="{BB962C8B-B14F-4D97-AF65-F5344CB8AC3E}">
        <p14:creationId xmlns:p14="http://schemas.microsoft.com/office/powerpoint/2010/main" val="3009201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6725C6-E7F0-4448-9486-B660009396D0}"/>
              </a:ext>
            </a:extLst>
          </p:cNvPr>
          <p:cNvSpPr>
            <a:spLocks noGrp="1"/>
          </p:cNvSpPr>
          <p:nvPr>
            <p:ph type="title"/>
          </p:nvPr>
        </p:nvSpPr>
        <p:spPr>
          <a:xfrm>
            <a:off x="838200" y="-114300"/>
            <a:ext cx="10515600" cy="1812471"/>
          </a:xfrm>
        </p:spPr>
        <p:txBody>
          <a:bodyPr>
            <a:normAutofit/>
          </a:bodyPr>
          <a:lstStyle/>
          <a:p>
            <a:pPr algn="ctr"/>
            <a:r>
              <a:rPr lang="es-MX" b="1" dirty="0">
                <a:latin typeface="Arial" panose="020B0604020202020204" pitchFamily="34" charset="0"/>
                <a:cs typeface="Arial" panose="020B0604020202020204" pitchFamily="34" charset="0"/>
              </a:rPr>
              <a:t>RUEDA DE PRENSA 24.01.22</a:t>
            </a:r>
          </a:p>
        </p:txBody>
      </p:sp>
      <p:sp>
        <p:nvSpPr>
          <p:cNvPr id="3" name="Marcador de contenido 2">
            <a:extLst>
              <a:ext uri="{FF2B5EF4-FFF2-40B4-BE49-F238E27FC236}">
                <a16:creationId xmlns:a16="http://schemas.microsoft.com/office/drawing/2014/main" id="{032105FC-EACB-2F4D-9A80-C61FAEBDC925}"/>
              </a:ext>
            </a:extLst>
          </p:cNvPr>
          <p:cNvSpPr>
            <a:spLocks noGrp="1"/>
          </p:cNvSpPr>
          <p:nvPr>
            <p:ph idx="1"/>
          </p:nvPr>
        </p:nvSpPr>
        <p:spPr>
          <a:xfrm>
            <a:off x="838200" y="1698171"/>
            <a:ext cx="10515600" cy="4351338"/>
          </a:xfrm>
        </p:spPr>
        <p:txBody>
          <a:bodyPr>
            <a:normAutofit fontScale="92500" lnSpcReduction="10000"/>
          </a:bodyPr>
          <a:lstStyle/>
          <a:p>
            <a:pPr marL="0" indent="0" algn="just">
              <a:buNone/>
            </a:pPr>
            <a:r>
              <a:rPr lang="es-MX" dirty="0"/>
              <a:t>3.- No puedo votar el futuro de los pensionados y los activos, de una población de 88,120 trabajadores en activo, de ayuntamientos, OPD´S y Gobierno del estado y más de 40 mil jubilados, con la </a:t>
            </a:r>
            <a:r>
              <a:rPr lang="es-MX" b="1" dirty="0"/>
              <a:t>presentación de un proyecto conceptua</a:t>
            </a:r>
            <a:r>
              <a:rPr lang="es-MX" dirty="0"/>
              <a:t>l. Y poner en riesgo los casi 400 millones que se requiere para el proyecto de de CJL. Sería muy irresponsable de mi parte, para ello debimos de haber tenido a nuestro alcance y con el tiempo suficiente:</a:t>
            </a:r>
          </a:p>
          <a:p>
            <a:pPr marL="514350" indent="-514350" algn="just">
              <a:buFont typeface="+mj-lt"/>
              <a:buAutoNum type="alphaLcParenR"/>
            </a:pPr>
            <a:r>
              <a:rPr lang="es-MX" dirty="0"/>
              <a:t>Plan maestro de CJL.</a:t>
            </a:r>
          </a:p>
          <a:p>
            <a:pPr marL="514350" indent="-514350" algn="just">
              <a:buFont typeface="+mj-lt"/>
              <a:buAutoNum type="alphaLcParenR"/>
            </a:pPr>
            <a:r>
              <a:rPr lang="es-MX" dirty="0"/>
              <a:t>Proyecto arquitectonico de los edificios.</a:t>
            </a:r>
          </a:p>
          <a:p>
            <a:pPr marL="514350" indent="-514350" algn="just">
              <a:buFont typeface="+mj-lt"/>
              <a:buAutoNum type="alphaLcParenR"/>
            </a:pPr>
            <a:r>
              <a:rPr lang="es-MX" dirty="0"/>
              <a:t>Proyecto de integracion urbana (PIU).</a:t>
            </a:r>
          </a:p>
          <a:p>
            <a:pPr marL="514350" indent="-514350" algn="just">
              <a:buFont typeface="+mj-lt"/>
              <a:buAutoNum type="alphaLcParenR"/>
            </a:pPr>
            <a:r>
              <a:rPr lang="es-MX" dirty="0"/>
              <a:t>Proyecto de integración vial.</a:t>
            </a:r>
          </a:p>
          <a:p>
            <a:pPr marL="514350" indent="-514350" algn="just">
              <a:buFont typeface="+mj-lt"/>
              <a:buAutoNum type="alphaLcParenR"/>
            </a:pPr>
            <a:r>
              <a:rPr lang="es-MX" dirty="0"/>
              <a:t>Manifestación de impacto ambiental.</a:t>
            </a:r>
          </a:p>
          <a:p>
            <a:pPr marL="514350" indent="-514350" algn="just">
              <a:buFont typeface="+mj-lt"/>
              <a:buAutoNum type="alphaLcParenR"/>
            </a:pPr>
            <a:endParaRPr lang="es-MX" dirty="0"/>
          </a:p>
          <a:p>
            <a:pPr algn="just"/>
            <a:endParaRPr lang="es-MX" dirty="0"/>
          </a:p>
        </p:txBody>
      </p:sp>
    </p:spTree>
    <p:extLst>
      <p:ext uri="{BB962C8B-B14F-4D97-AF65-F5344CB8AC3E}">
        <p14:creationId xmlns:p14="http://schemas.microsoft.com/office/powerpoint/2010/main" val="4246015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6725C6-E7F0-4448-9486-B660009396D0}"/>
              </a:ext>
            </a:extLst>
          </p:cNvPr>
          <p:cNvSpPr>
            <a:spLocks noGrp="1"/>
          </p:cNvSpPr>
          <p:nvPr>
            <p:ph type="title"/>
          </p:nvPr>
        </p:nvSpPr>
        <p:spPr>
          <a:xfrm>
            <a:off x="838200" y="0"/>
            <a:ext cx="10515600" cy="1812471"/>
          </a:xfrm>
        </p:spPr>
        <p:txBody>
          <a:bodyPr>
            <a:normAutofit/>
          </a:bodyPr>
          <a:lstStyle/>
          <a:p>
            <a:pPr algn="ctr"/>
            <a:r>
              <a:rPr lang="es-MX" b="1" dirty="0">
                <a:latin typeface="Arial" panose="020B0604020202020204" pitchFamily="34" charset="0"/>
                <a:cs typeface="Arial" panose="020B0604020202020204" pitchFamily="34" charset="0"/>
              </a:rPr>
              <a:t>RUEDA DE PRENSA 24.01.22</a:t>
            </a:r>
          </a:p>
        </p:txBody>
      </p:sp>
      <p:sp>
        <p:nvSpPr>
          <p:cNvPr id="3" name="Marcador de contenido 2">
            <a:extLst>
              <a:ext uri="{FF2B5EF4-FFF2-40B4-BE49-F238E27FC236}">
                <a16:creationId xmlns:a16="http://schemas.microsoft.com/office/drawing/2014/main" id="{032105FC-EACB-2F4D-9A80-C61FAEBDC925}"/>
              </a:ext>
            </a:extLst>
          </p:cNvPr>
          <p:cNvSpPr>
            <a:spLocks noGrp="1"/>
          </p:cNvSpPr>
          <p:nvPr>
            <p:ph idx="1"/>
          </p:nvPr>
        </p:nvSpPr>
        <p:spPr>
          <a:xfrm>
            <a:off x="838200" y="1988910"/>
            <a:ext cx="10515600" cy="4351338"/>
          </a:xfrm>
        </p:spPr>
        <p:txBody>
          <a:bodyPr>
            <a:normAutofit/>
          </a:bodyPr>
          <a:lstStyle/>
          <a:p>
            <a:pPr algn="just"/>
            <a:r>
              <a:rPr lang="es-MX" dirty="0"/>
              <a:t>4.- En el modelo financiero de la página 23 de la sesión extraordinaria 01/2022 del 19 de enero de 2022, afirma que “a través de este modelo IPEJAL esperaría una tasa de retorno del 16.74% e ingresos con un valor presente neto de </a:t>
            </a:r>
            <a:r>
              <a:rPr lang="es-MX" b="1" dirty="0"/>
              <a:t>$209.25 MDP</a:t>
            </a:r>
            <a:r>
              <a:rPr lang="es-MX" dirty="0"/>
              <a:t>”. </a:t>
            </a:r>
          </a:p>
          <a:p>
            <a:pPr marL="0" indent="0" algn="just">
              <a:buNone/>
            </a:pPr>
            <a:r>
              <a:rPr lang="es-MX" dirty="0"/>
              <a:t>Los 209 MDP se recuperan de manera mensual durante 20 años, sin embargo, el instituto tiene un predio con un incremento en su predio de 55 mdp, solo en 14 meses, sin invertir cantidades millonarias, ni arriesgar el futuro de los trabajadores.</a:t>
            </a:r>
          </a:p>
          <a:p>
            <a:pPr algn="just"/>
            <a:endParaRPr lang="es-MX" dirty="0"/>
          </a:p>
          <a:p>
            <a:pPr algn="just"/>
            <a:endParaRPr lang="es-MX" dirty="0"/>
          </a:p>
          <a:p>
            <a:pPr algn="just"/>
            <a:endParaRPr lang="es-MX" dirty="0"/>
          </a:p>
        </p:txBody>
      </p:sp>
    </p:spTree>
    <p:extLst>
      <p:ext uri="{BB962C8B-B14F-4D97-AF65-F5344CB8AC3E}">
        <p14:creationId xmlns:p14="http://schemas.microsoft.com/office/powerpoint/2010/main" val="21073324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6725C6-E7F0-4448-9486-B660009396D0}"/>
              </a:ext>
            </a:extLst>
          </p:cNvPr>
          <p:cNvSpPr>
            <a:spLocks noGrp="1"/>
          </p:cNvSpPr>
          <p:nvPr>
            <p:ph type="title"/>
          </p:nvPr>
        </p:nvSpPr>
        <p:spPr>
          <a:xfrm>
            <a:off x="838200" y="0"/>
            <a:ext cx="10515600" cy="1812471"/>
          </a:xfrm>
        </p:spPr>
        <p:txBody>
          <a:bodyPr>
            <a:normAutofit/>
          </a:bodyPr>
          <a:lstStyle/>
          <a:p>
            <a:pPr algn="ctr"/>
            <a:r>
              <a:rPr lang="es-MX" b="1" dirty="0">
                <a:latin typeface="Arial" panose="020B0604020202020204" pitchFamily="34" charset="0"/>
                <a:cs typeface="Arial" panose="020B0604020202020204" pitchFamily="34" charset="0"/>
              </a:rPr>
              <a:t>RUEDA DE PRENSA 24.01.22</a:t>
            </a:r>
          </a:p>
        </p:txBody>
      </p:sp>
      <p:sp>
        <p:nvSpPr>
          <p:cNvPr id="3" name="Marcador de contenido 2">
            <a:extLst>
              <a:ext uri="{FF2B5EF4-FFF2-40B4-BE49-F238E27FC236}">
                <a16:creationId xmlns:a16="http://schemas.microsoft.com/office/drawing/2014/main" id="{032105FC-EACB-2F4D-9A80-C61FAEBDC925}"/>
              </a:ext>
            </a:extLst>
          </p:cNvPr>
          <p:cNvSpPr>
            <a:spLocks noGrp="1"/>
          </p:cNvSpPr>
          <p:nvPr>
            <p:ph idx="1"/>
          </p:nvPr>
        </p:nvSpPr>
        <p:spPr>
          <a:xfrm>
            <a:off x="838200" y="1988910"/>
            <a:ext cx="10515600" cy="4351338"/>
          </a:xfrm>
        </p:spPr>
        <p:txBody>
          <a:bodyPr>
            <a:normAutofit fontScale="92500" lnSpcReduction="10000"/>
          </a:bodyPr>
          <a:lstStyle/>
          <a:p>
            <a:pPr marL="0" indent="0" algn="just">
              <a:buNone/>
            </a:pPr>
            <a:r>
              <a:rPr lang="es-MX" dirty="0"/>
              <a:t>5.- El monto de la renta es muy bajo de cara al objetivo de rentabilidad para un proyecto inmobiliario. </a:t>
            </a:r>
          </a:p>
          <a:p>
            <a:pPr marL="0" indent="0" algn="just">
              <a:buNone/>
            </a:pPr>
            <a:r>
              <a:rPr lang="es-MX" dirty="0"/>
              <a:t>En este sentido, el proyecto da </a:t>
            </a:r>
            <a:r>
              <a:rPr lang="es-MX" b="1" dirty="0"/>
              <a:t>muy baja rentabilidad </a:t>
            </a:r>
            <a:r>
              <a:rPr lang="es-MX" dirty="0"/>
              <a:t>comparado con:</a:t>
            </a:r>
          </a:p>
          <a:p>
            <a:pPr marL="0" indent="0" algn="just">
              <a:buNone/>
            </a:pPr>
            <a:r>
              <a:rPr lang="es-MX" dirty="0"/>
              <a:t>Inversión de Ipejal: </a:t>
            </a:r>
            <a:r>
              <a:rPr lang="es-MX" b="1" dirty="0"/>
              <a:t>$391,103,490.00</a:t>
            </a:r>
          </a:p>
          <a:p>
            <a:pPr marL="0" indent="0" algn="just">
              <a:buNone/>
            </a:pPr>
            <a:r>
              <a:rPr lang="es-MX" dirty="0"/>
              <a:t>Renta mensual de: </a:t>
            </a:r>
            <a:r>
              <a:rPr lang="es-MX" b="1" dirty="0"/>
              <a:t> $2,651,972.37</a:t>
            </a:r>
          </a:p>
          <a:p>
            <a:pPr marL="0" indent="0" algn="just">
              <a:buNone/>
            </a:pPr>
            <a:r>
              <a:rPr lang="es-MX" dirty="0"/>
              <a:t>Recuperación anual vía renta: </a:t>
            </a:r>
            <a:r>
              <a:rPr lang="es-MX" b="1" dirty="0"/>
              <a:t>$31,823,668.44, l</a:t>
            </a:r>
            <a:r>
              <a:rPr lang="es-MX" dirty="0"/>
              <a:t>o que equivale a menos del 8.2% anual.</a:t>
            </a:r>
            <a:endParaRPr lang="es-MX" b="1" dirty="0"/>
          </a:p>
          <a:p>
            <a:pPr marL="0" indent="0" algn="just">
              <a:buNone/>
            </a:pPr>
            <a:endParaRPr lang="es-MX" b="1" dirty="0"/>
          </a:p>
          <a:p>
            <a:pPr marL="0" indent="0" algn="just">
              <a:buNone/>
            </a:pPr>
            <a:r>
              <a:rPr lang="es-MX" dirty="0"/>
              <a:t>Financieramente el proyecto tendría que mostrar mejores números para ayudar al fondo en el futuro, como dueños del recurso, los trabajadores proponemos y debemos obtener, mejores tasas internas de retorno.</a:t>
            </a:r>
          </a:p>
          <a:p>
            <a:pPr marL="0" indent="0" algn="just">
              <a:buNone/>
            </a:pPr>
            <a:endParaRPr lang="es-MX" b="1" dirty="0"/>
          </a:p>
          <a:p>
            <a:pPr marL="0" indent="0" algn="just">
              <a:buNone/>
            </a:pPr>
            <a:endParaRPr lang="es-MX" dirty="0"/>
          </a:p>
          <a:p>
            <a:pPr algn="just"/>
            <a:endParaRPr lang="es-MX" dirty="0"/>
          </a:p>
          <a:p>
            <a:pPr algn="just"/>
            <a:endParaRPr lang="es-MX" dirty="0"/>
          </a:p>
          <a:p>
            <a:pPr algn="just"/>
            <a:endParaRPr lang="es-MX" dirty="0"/>
          </a:p>
        </p:txBody>
      </p:sp>
    </p:spTree>
    <p:extLst>
      <p:ext uri="{BB962C8B-B14F-4D97-AF65-F5344CB8AC3E}">
        <p14:creationId xmlns:p14="http://schemas.microsoft.com/office/powerpoint/2010/main" val="1796492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12192000" cy="1325563"/>
          </a:xfrm>
        </p:spPr>
        <p:txBody>
          <a:bodyPr>
            <a:normAutofit/>
          </a:bodyPr>
          <a:lstStyle/>
          <a:p>
            <a:pPr algn="ctr"/>
            <a:br>
              <a:rPr lang="es-MX" dirty="0"/>
            </a:br>
            <a:r>
              <a:rPr lang="es-MX" sz="3600" b="1" dirty="0">
                <a:latin typeface="Arial" panose="020B0604020202020204" pitchFamily="34" charset="0"/>
                <a:cs typeface="Arial" panose="020B0604020202020204" pitchFamily="34" charset="0"/>
              </a:rPr>
              <a:t>RUEDA DE PRENSA 24.01.22</a:t>
            </a:r>
            <a:endParaRPr lang="es-MX" sz="3600" dirty="0"/>
          </a:p>
        </p:txBody>
      </p:sp>
      <p:sp>
        <p:nvSpPr>
          <p:cNvPr id="3" name="Marcador de contenido 2"/>
          <p:cNvSpPr>
            <a:spLocks noGrp="1"/>
          </p:cNvSpPr>
          <p:nvPr>
            <p:ph idx="1"/>
          </p:nvPr>
        </p:nvSpPr>
        <p:spPr>
          <a:xfrm>
            <a:off x="130629" y="1618786"/>
            <a:ext cx="11930742" cy="5239214"/>
          </a:xfrm>
        </p:spPr>
        <p:txBody>
          <a:bodyPr>
            <a:noAutofit/>
          </a:bodyPr>
          <a:lstStyle/>
          <a:p>
            <a:pPr marL="514350" indent="-514350" algn="just">
              <a:buFont typeface="+mj-lt"/>
              <a:buAutoNum type="arabicPeriod" startAt="6"/>
            </a:pPr>
            <a:r>
              <a:rPr lang="es-MX" dirty="0"/>
              <a:t>¿Quién construye, mediante que mecanismos se asigna al constructor? </a:t>
            </a:r>
          </a:p>
          <a:p>
            <a:pPr marL="514350" indent="-514350" algn="just">
              <a:buFont typeface="+mj-lt"/>
              <a:buAutoNum type="arabicPeriod" startAt="6"/>
            </a:pPr>
            <a:r>
              <a:rPr lang="es-MX" dirty="0"/>
              <a:t>¿Los Costos de construcción, y calidad, quién las supervisará?</a:t>
            </a:r>
          </a:p>
          <a:p>
            <a:pPr marL="514350" indent="-514350" algn="just">
              <a:buFont typeface="+mj-lt"/>
              <a:buAutoNum type="arabicPeriod" startAt="6"/>
            </a:pPr>
            <a:r>
              <a:rPr lang="es-MX" dirty="0"/>
              <a:t>¿Quién respondería por errores en la construcción en el futuro?</a:t>
            </a:r>
          </a:p>
          <a:p>
            <a:pPr marL="514350" indent="-514350" algn="just">
              <a:buFont typeface="+mj-lt"/>
              <a:buAutoNum type="arabicPeriod" startAt="6"/>
            </a:pPr>
            <a:r>
              <a:rPr lang="es-MX" dirty="0"/>
              <a:t>¿Quién administrará el proyecto en su totalidad (construcción y puesta en marcha)?  </a:t>
            </a:r>
          </a:p>
          <a:p>
            <a:pPr marL="514350" indent="-514350" algn="just">
              <a:buFont typeface="+mj-lt"/>
              <a:buAutoNum type="arabicPeriod" startAt="6"/>
            </a:pPr>
            <a:r>
              <a:rPr lang="es-MX" dirty="0"/>
              <a:t>¿Quien administrará durante los 20 años el edificio? </a:t>
            </a:r>
          </a:p>
          <a:p>
            <a:pPr marL="514350" indent="-514350" algn="just">
              <a:buFont typeface="+mj-lt"/>
              <a:buAutoNum type="arabicPeriod" startAt="6"/>
            </a:pPr>
            <a:r>
              <a:rPr lang="es-MX" dirty="0"/>
              <a:t>El plazo de 20 años parece un riesgo por que en caso de que ya el Gobierno del estado construya otros juzgados, qué haría el IPEJAL con un edificio construido </a:t>
            </a:r>
            <a:r>
              <a:rPr lang="es-MX" b="1" i="1" dirty="0"/>
              <a:t>ad hoc</a:t>
            </a:r>
            <a:r>
              <a:rPr lang="es-MX" b="1" dirty="0"/>
              <a:t> </a:t>
            </a:r>
            <a:r>
              <a:rPr lang="es-MX" dirty="0"/>
              <a:t>para gobierno del estado, cuando pudo haber construido vivienda y rentabilizar más por ejemplo?   </a:t>
            </a:r>
          </a:p>
          <a:p>
            <a:pPr marL="0" indent="0" algn="just">
              <a:buNone/>
            </a:pPr>
            <a:endParaRPr lang="es-MX" dirty="0"/>
          </a:p>
          <a:p>
            <a:pPr marL="514350" indent="-514350">
              <a:buAutoNum type="arabicPeriod"/>
            </a:pPr>
            <a:endParaRPr lang="es-MX" dirty="0"/>
          </a:p>
        </p:txBody>
      </p:sp>
    </p:spTree>
    <p:extLst>
      <p:ext uri="{BB962C8B-B14F-4D97-AF65-F5344CB8AC3E}">
        <p14:creationId xmlns:p14="http://schemas.microsoft.com/office/powerpoint/2010/main" val="6965865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487FAF1-8CD7-B64E-A42E-1622D8ABDBBB}"/>
              </a:ext>
            </a:extLst>
          </p:cNvPr>
          <p:cNvSpPr>
            <a:spLocks noGrp="1"/>
          </p:cNvSpPr>
          <p:nvPr>
            <p:ph type="title"/>
          </p:nvPr>
        </p:nvSpPr>
        <p:spPr/>
        <p:txBody>
          <a:bodyPr/>
          <a:lstStyle/>
          <a:p>
            <a:pPr algn="ctr"/>
            <a:r>
              <a:rPr lang="es-MX" b="1" dirty="0">
                <a:latin typeface="Arial" panose="020B0604020202020204" pitchFamily="34" charset="0"/>
                <a:cs typeface="Arial" panose="020B0604020202020204" pitchFamily="34" charset="0"/>
              </a:rPr>
              <a:t>RUEDA DE PRENSA 24.01.22</a:t>
            </a:r>
            <a:endParaRPr lang="es-MX" dirty="0"/>
          </a:p>
        </p:txBody>
      </p:sp>
      <p:sp>
        <p:nvSpPr>
          <p:cNvPr id="3" name="Marcador de contenido 2">
            <a:extLst>
              <a:ext uri="{FF2B5EF4-FFF2-40B4-BE49-F238E27FC236}">
                <a16:creationId xmlns:a16="http://schemas.microsoft.com/office/drawing/2014/main" id="{E3F6CB15-B3EA-A54E-8A4E-AF6D9B15C4F8}"/>
              </a:ext>
            </a:extLst>
          </p:cNvPr>
          <p:cNvSpPr>
            <a:spLocks noGrp="1"/>
          </p:cNvSpPr>
          <p:nvPr>
            <p:ph idx="1"/>
          </p:nvPr>
        </p:nvSpPr>
        <p:spPr/>
        <p:txBody>
          <a:bodyPr>
            <a:normAutofit lnSpcReduction="10000"/>
          </a:bodyPr>
          <a:lstStyle/>
          <a:p>
            <a:pPr marL="514350" indent="-514350" algn="just">
              <a:buFont typeface="+mj-lt"/>
              <a:buAutoNum type="arabicPeriod" startAt="12"/>
            </a:pPr>
            <a:r>
              <a:rPr lang="es-MX" dirty="0"/>
              <a:t>¿El monto de la renta qué es lo que incluye como obligación del IPEJAL? – Las reparaciones menores, gastos futuros de la administración, por ejemplo pudiesen reducir de manera importante el ingreso para el IPEJAL, respecto a la renta de 2.6 mdp. </a:t>
            </a:r>
          </a:p>
          <a:p>
            <a:pPr marL="514350" indent="-514350" algn="just">
              <a:buFont typeface="+mj-lt"/>
              <a:buAutoNum type="arabicPeriod" startAt="12"/>
            </a:pPr>
            <a:r>
              <a:rPr lang="es-MX" dirty="0"/>
              <a:t>¿Los seguros de responsabilidad corren a cargo de quién?</a:t>
            </a:r>
          </a:p>
          <a:p>
            <a:pPr marL="0" indent="0">
              <a:buNone/>
            </a:pPr>
            <a:endParaRPr lang="es-MX" dirty="0"/>
          </a:p>
          <a:p>
            <a:pPr marL="0" indent="0">
              <a:buNone/>
            </a:pPr>
            <a:r>
              <a:rPr lang="es-MX" sz="4400" b="1" dirty="0"/>
              <a:t>La rentabilidad depende de estos factores y el fondo no puede seguir arriesgando en proyectos inciertos.</a:t>
            </a:r>
          </a:p>
          <a:p>
            <a:endParaRPr lang="es-MX" dirty="0"/>
          </a:p>
        </p:txBody>
      </p:sp>
    </p:spTree>
    <p:extLst>
      <p:ext uri="{BB962C8B-B14F-4D97-AF65-F5344CB8AC3E}">
        <p14:creationId xmlns:p14="http://schemas.microsoft.com/office/powerpoint/2010/main" val="16828353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487FAF1-8CD7-B64E-A42E-1622D8ABDBBB}"/>
              </a:ext>
            </a:extLst>
          </p:cNvPr>
          <p:cNvSpPr>
            <a:spLocks noGrp="1"/>
          </p:cNvSpPr>
          <p:nvPr>
            <p:ph type="title"/>
          </p:nvPr>
        </p:nvSpPr>
        <p:spPr/>
        <p:txBody>
          <a:bodyPr/>
          <a:lstStyle/>
          <a:p>
            <a:pPr algn="ctr"/>
            <a:r>
              <a:rPr lang="es-MX" b="1" dirty="0">
                <a:latin typeface="Arial" panose="020B0604020202020204" pitchFamily="34" charset="0"/>
                <a:cs typeface="Arial" panose="020B0604020202020204" pitchFamily="34" charset="0"/>
              </a:rPr>
              <a:t>RUEDA DE PRENSA 24.01.22</a:t>
            </a:r>
            <a:endParaRPr lang="es-MX" dirty="0"/>
          </a:p>
        </p:txBody>
      </p:sp>
      <p:sp>
        <p:nvSpPr>
          <p:cNvPr id="3" name="Marcador de contenido 2">
            <a:extLst>
              <a:ext uri="{FF2B5EF4-FFF2-40B4-BE49-F238E27FC236}">
                <a16:creationId xmlns:a16="http://schemas.microsoft.com/office/drawing/2014/main" id="{E3F6CB15-B3EA-A54E-8A4E-AF6D9B15C4F8}"/>
              </a:ext>
            </a:extLst>
          </p:cNvPr>
          <p:cNvSpPr>
            <a:spLocks noGrp="1"/>
          </p:cNvSpPr>
          <p:nvPr>
            <p:ph idx="1"/>
          </p:nvPr>
        </p:nvSpPr>
        <p:spPr>
          <a:xfrm>
            <a:off x="838200" y="1466396"/>
            <a:ext cx="10515600" cy="4351338"/>
          </a:xfrm>
        </p:spPr>
        <p:txBody>
          <a:bodyPr>
            <a:normAutofit lnSpcReduction="10000"/>
          </a:bodyPr>
          <a:lstStyle/>
          <a:p>
            <a:pPr marL="514350" indent="-514350" algn="just">
              <a:buFont typeface="+mj-lt"/>
              <a:buAutoNum type="arabicPeriod" startAt="14"/>
            </a:pPr>
            <a:r>
              <a:rPr lang="es-MX" dirty="0"/>
              <a:t>Realizar un contrato que haga funcional la “Ciudad Laboral”, requiere la voluntad de dos poderes autónomos: El poder Ejecutivo y el Poder Judicial, ¿Cómo es que ya se tiene materializado ese contrato (acuerdo) con los dos poderes? ¿Quién y en qué condiciones lo negoció? ¿Es ya un hecho el acuerdo? ¿Desde cuándo?</a:t>
            </a:r>
          </a:p>
          <a:p>
            <a:pPr marL="514350" indent="-514350" algn="just">
              <a:buFont typeface="+mj-lt"/>
              <a:buAutoNum type="arabicPeriod" startAt="14"/>
            </a:pPr>
            <a:r>
              <a:rPr lang="es-MX" dirty="0"/>
              <a:t>En el documento “PROYECTO CIUDAD JUDICIAL LABORAL JALISCO”, en la página 6 puede leerse: “También se espera una inversión importante (cerca de 192 mdp) en la zona por parte de los gobiernos estatal y de Zapopan, para obras de movilidad y acceso al predio.”, ¿De dónde sale esa cifra? ¿Dónde está el acuerdo con los respectivos gobiernos para manejar esa información?</a:t>
            </a:r>
          </a:p>
          <a:p>
            <a:pPr marL="514350" indent="-514350">
              <a:buFont typeface="+mj-lt"/>
              <a:buAutoNum type="arabicPeriod" startAt="14"/>
            </a:pPr>
            <a:endParaRPr lang="es-MX" dirty="0"/>
          </a:p>
          <a:p>
            <a:pPr marL="514350" indent="-514350">
              <a:buFont typeface="+mj-lt"/>
              <a:buAutoNum type="arabicPeriod" startAt="14"/>
            </a:pPr>
            <a:endParaRPr lang="es-MX" dirty="0"/>
          </a:p>
        </p:txBody>
      </p:sp>
    </p:spTree>
    <p:extLst>
      <p:ext uri="{BB962C8B-B14F-4D97-AF65-F5344CB8AC3E}">
        <p14:creationId xmlns:p14="http://schemas.microsoft.com/office/powerpoint/2010/main" val="1080704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A6789D-0BE6-4A4D-BC0A-576CE0FBB0C6}"/>
              </a:ext>
            </a:extLst>
          </p:cNvPr>
          <p:cNvSpPr>
            <a:spLocks noGrp="1"/>
          </p:cNvSpPr>
          <p:nvPr>
            <p:ph type="title"/>
          </p:nvPr>
        </p:nvSpPr>
        <p:spPr/>
        <p:txBody>
          <a:bodyPr/>
          <a:lstStyle/>
          <a:p>
            <a:pPr algn="ctr"/>
            <a:r>
              <a:rPr lang="es-MX" b="1" dirty="0">
                <a:latin typeface="Arial" panose="020B0604020202020204" pitchFamily="34" charset="0"/>
                <a:cs typeface="Arial" panose="020B0604020202020204" pitchFamily="34" charset="0"/>
              </a:rPr>
              <a:t>RUEDA DE PRENSA 24.01.22</a:t>
            </a:r>
            <a:endParaRPr lang="es-MX" dirty="0"/>
          </a:p>
        </p:txBody>
      </p:sp>
      <p:sp>
        <p:nvSpPr>
          <p:cNvPr id="3" name="Marcador de contenido 2">
            <a:extLst>
              <a:ext uri="{FF2B5EF4-FFF2-40B4-BE49-F238E27FC236}">
                <a16:creationId xmlns:a16="http://schemas.microsoft.com/office/drawing/2014/main" id="{8DC848A2-2559-5548-9735-664A73CE279C}"/>
              </a:ext>
            </a:extLst>
          </p:cNvPr>
          <p:cNvSpPr>
            <a:spLocks noGrp="1"/>
          </p:cNvSpPr>
          <p:nvPr>
            <p:ph idx="1"/>
          </p:nvPr>
        </p:nvSpPr>
        <p:spPr/>
        <p:txBody>
          <a:bodyPr>
            <a:normAutofit lnSpcReduction="10000"/>
          </a:bodyPr>
          <a:lstStyle/>
          <a:p>
            <a:pPr marL="514350" indent="-514350" algn="just">
              <a:buFont typeface="+mj-lt"/>
              <a:buAutoNum type="arabicPeriod" startAt="16"/>
            </a:pPr>
            <a:r>
              <a:rPr lang="es-MX" dirty="0"/>
              <a:t>La misma página 6 del citado documento  “PROYECTO CIUDAD JUDICIAL LABORAL JALISCO”, especifica: “Para eficientar el proceso constructivo y lograr un balance adecuado entre tiempo de construcción (para que el ingreso por el proyecto se dé de manera rápida) y a costos adecuados, se propone construir estos inmuebles para las áreas exclusivas para STYPS y Poder Judicial con un (sic) modelo de construcción ligera donde se pueda utilizar la superficie de planta baja y otra estructura superior tipo “Mezzanine”.” </a:t>
            </a:r>
          </a:p>
          <a:p>
            <a:pPr marL="514350" indent="-514350">
              <a:buFont typeface="+mj-lt"/>
              <a:buAutoNum type="alphaLcPeriod"/>
            </a:pPr>
            <a:r>
              <a:rPr lang="es-MX" b="1" dirty="0"/>
              <a:t>¿La construcción ligera será adecuada para los 20 años de arrendamiento?</a:t>
            </a:r>
          </a:p>
          <a:p>
            <a:pPr marL="514350" indent="-514350">
              <a:buFont typeface="+mj-lt"/>
              <a:buAutoNum type="alphaLcPeriod"/>
            </a:pPr>
            <a:r>
              <a:rPr lang="es-MX" b="1" dirty="0"/>
              <a:t> ¿Cuánto tiempo es fiable un edificio con una estructura ligera? </a:t>
            </a:r>
          </a:p>
          <a:p>
            <a:endParaRPr lang="es-MX" dirty="0"/>
          </a:p>
        </p:txBody>
      </p:sp>
    </p:spTree>
    <p:extLst>
      <p:ext uri="{BB962C8B-B14F-4D97-AF65-F5344CB8AC3E}">
        <p14:creationId xmlns:p14="http://schemas.microsoft.com/office/powerpoint/2010/main" val="73462636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TotalTime>
  <Words>1051</Words>
  <Application>Microsoft Office PowerPoint</Application>
  <PresentationFormat>Panorámica</PresentationFormat>
  <Paragraphs>51</Paragraphs>
  <Slides>10</Slides>
  <Notes>0</Notes>
  <HiddenSlides>0</HiddenSlides>
  <MMClips>0</MMClips>
  <ScaleCrop>false</ScaleCrop>
  <HeadingPairs>
    <vt:vector size="4" baseType="variant">
      <vt:variant>
        <vt:lpstr>Tema</vt:lpstr>
      </vt:variant>
      <vt:variant>
        <vt:i4>1</vt:i4>
      </vt:variant>
      <vt:variant>
        <vt:lpstr>Títulos de diapositiva</vt:lpstr>
      </vt:variant>
      <vt:variant>
        <vt:i4>10</vt:i4>
      </vt:variant>
    </vt:vector>
  </HeadingPairs>
  <TitlesOfParts>
    <vt:vector size="11" baseType="lpstr">
      <vt:lpstr>Tema de Office</vt:lpstr>
      <vt:lpstr>RUEDA DE PRENSA 24.01.22</vt:lpstr>
      <vt:lpstr>RUEDA DE PRENSA 24.01.22</vt:lpstr>
      <vt:lpstr>RUEDA DE PRENSA 24.01.22</vt:lpstr>
      <vt:lpstr>RUEDA DE PRENSA 24.01.22</vt:lpstr>
      <vt:lpstr>RUEDA DE PRENSA 24.01.22</vt:lpstr>
      <vt:lpstr> RUEDA DE PRENSA 24.01.22</vt:lpstr>
      <vt:lpstr>RUEDA DE PRENSA 24.01.22</vt:lpstr>
      <vt:lpstr>RUEDA DE PRENSA 24.01.22</vt:lpstr>
      <vt:lpstr>RUEDA DE PRENSA 24.01.22</vt:lpstr>
      <vt:lpstr>RUEDA DE PRENSA 24.01.22</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dc:creator>
  <cp:lastModifiedBy>Juan jose Hernández</cp:lastModifiedBy>
  <cp:revision>28</cp:revision>
  <dcterms:created xsi:type="dcterms:W3CDTF">2022-01-20T20:04:43Z</dcterms:created>
  <dcterms:modified xsi:type="dcterms:W3CDTF">2022-01-24T03:13:17Z</dcterms:modified>
</cp:coreProperties>
</file>